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748" autoAdjust="0"/>
  </p:normalViewPr>
  <p:slideViewPr>
    <p:cSldViewPr>
      <p:cViewPr>
        <p:scale>
          <a:sx n="200" d="100"/>
          <a:sy n="200" d="100"/>
        </p:scale>
        <p:origin x="882" y="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003550"/>
            <a:ext cx="1474694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222812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283450" y="2895600"/>
            <a:ext cx="0" cy="208026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utterstock_2246360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70" b="20379"/>
          <a:stretch/>
        </p:blipFill>
        <p:spPr>
          <a:xfrm>
            <a:off x="4309536" y="4847169"/>
            <a:ext cx="1744131" cy="1066798"/>
          </a:xfrm>
          <a:prstGeom prst="rect">
            <a:avLst/>
          </a:prstGeom>
        </p:spPr>
      </p:pic>
      <p:pic>
        <p:nvPicPr>
          <p:cNvPr id="18" name="Picture 17" descr="shutterstock_84527506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7" b="3564"/>
          <a:stretch/>
        </p:blipFill>
        <p:spPr>
          <a:xfrm>
            <a:off x="4305298" y="1079500"/>
            <a:ext cx="1744136" cy="1071034"/>
          </a:xfrm>
          <a:prstGeom prst="rect">
            <a:avLst/>
          </a:prstGeom>
        </p:spPr>
      </p:pic>
      <p:pic>
        <p:nvPicPr>
          <p:cNvPr id="23" name="Picture 22" descr="shutterstock_81989215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2" r="2712" b="-1"/>
          <a:stretch/>
        </p:blipFill>
        <p:spPr>
          <a:xfrm>
            <a:off x="6066370" y="3001433"/>
            <a:ext cx="1214963" cy="1837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K_Logo_1 [Converted]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5626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" name="Picture 1" descr="TubeLighting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6553200" y="0"/>
            <a:ext cx="2590800" cy="1494370"/>
          </a:xfrm>
          <a:prstGeom prst="rect">
            <a:avLst/>
          </a:prstGeom>
        </p:spPr>
      </p:pic>
      <p:pic>
        <p:nvPicPr>
          <p:cNvPr id="4" name="Picture 3" descr="LCD-S691D10TR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1639" r="715" b="1229"/>
          <a:stretch/>
        </p:blipFill>
        <p:spPr>
          <a:xfrm>
            <a:off x="6540500" y="0"/>
            <a:ext cx="2603500" cy="1504950"/>
          </a:xfrm>
          <a:prstGeom prst="rect">
            <a:avLst/>
          </a:prstGeom>
        </p:spPr>
      </p:pic>
      <p:pic>
        <p:nvPicPr>
          <p:cNvPr id="18" name="Picture 16" descr="Lumex_Master_0409_Colo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K_Logo_1 [Converted]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6" descr="Lumex_Master_0409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K_Logo_1 [Converted]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381" y="5692194"/>
            <a:ext cx="2184019" cy="4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5105400" cy="17526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esigning for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Communications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904951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15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Communications Applications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Design Considerations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for Communications Applications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Small Footprint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Long Lifetime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Extreme </a:t>
            </a: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Temperatures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Low </a:t>
            </a: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Power Consumption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Specific Wavel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engths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Durability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Portability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304800" y="1676400"/>
            <a:ext cx="6172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</a:rPr>
              <a:t>As the technology in the </a:t>
            </a:r>
            <a:r>
              <a:rPr lang="en-US" sz="1200" dirty="0" smtClean="0">
                <a:solidFill>
                  <a:schemeClr val="tx1"/>
                </a:solidFill>
              </a:rPr>
              <a:t>Communications market </a:t>
            </a:r>
            <a:r>
              <a:rPr lang="en-US" sz="1200" dirty="0">
                <a:solidFill>
                  <a:schemeClr val="tx1"/>
                </a:solidFill>
              </a:rPr>
              <a:t>continues to evolve, so do the challenges that face design engineers. Lumex has been providing high-quality components for the </a:t>
            </a:r>
            <a:r>
              <a:rPr lang="en-US" sz="1200" dirty="0" smtClean="0">
                <a:solidFill>
                  <a:schemeClr val="tx1"/>
                </a:solidFill>
              </a:rPr>
              <a:t>Communications industry for </a:t>
            </a:r>
            <a:r>
              <a:rPr lang="en-US" sz="1200" dirty="0">
                <a:solidFill>
                  <a:schemeClr val="tx1"/>
                </a:solidFill>
              </a:rPr>
              <a:t>over 30 years. 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</a:rPr>
              <a:t>Some of </a:t>
            </a:r>
            <a:r>
              <a:rPr lang="en-US" sz="1200" dirty="0" err="1" smtClean="0">
                <a:solidFill>
                  <a:srgbClr val="000000"/>
                </a:solidFill>
              </a:rPr>
              <a:t>Lumex’s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focus niches within communications include: 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industrial </a:t>
            </a:r>
            <a:r>
              <a:rPr lang="en-US" sz="1200" dirty="0">
                <a:solidFill>
                  <a:srgbClr val="000000"/>
                </a:solidFill>
              </a:rPr>
              <a:t>network routing </a:t>
            </a: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network </a:t>
            </a:r>
            <a:r>
              <a:rPr lang="en-US" sz="1200" dirty="0">
                <a:solidFill>
                  <a:srgbClr val="000000"/>
                </a:solidFill>
              </a:rPr>
              <a:t>security </a:t>
            </a: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graphic </a:t>
            </a:r>
            <a:r>
              <a:rPr lang="en-US" sz="1200" dirty="0">
                <a:solidFill>
                  <a:srgbClr val="000000"/>
                </a:solidFill>
              </a:rPr>
              <a:t>processing </a:t>
            </a:r>
            <a:r>
              <a:rPr lang="en-US" sz="1200" dirty="0" smtClean="0">
                <a:solidFill>
                  <a:srgbClr val="000000"/>
                </a:solidFill>
              </a:rPr>
              <a:t>units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computer equipment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storage </a:t>
            </a:r>
            <a:r>
              <a:rPr lang="en-US" sz="1200" dirty="0">
                <a:solidFill>
                  <a:srgbClr val="000000"/>
                </a:solidFill>
              </a:rPr>
              <a:t>area network </a:t>
            </a: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enterprise servers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business </a:t>
            </a:r>
            <a:r>
              <a:rPr lang="en-US" sz="1200" dirty="0">
                <a:solidFill>
                  <a:srgbClr val="000000"/>
                </a:solidFill>
              </a:rPr>
              <a:t>phone </a:t>
            </a:r>
            <a:r>
              <a:rPr lang="en-US" sz="1200" dirty="0" smtClean="0">
                <a:solidFill>
                  <a:srgbClr val="000000"/>
                </a:solidFill>
              </a:rPr>
              <a:t>systems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microwave</a:t>
            </a:r>
            <a:r>
              <a:rPr lang="en-US" sz="1200" dirty="0">
                <a:solidFill>
                  <a:srgbClr val="000000"/>
                </a:solidFill>
              </a:rPr>
              <a:t>, optic and </a:t>
            </a:r>
            <a:r>
              <a:rPr lang="en-US" sz="1200" dirty="0" err="1">
                <a:solidFill>
                  <a:srgbClr val="000000"/>
                </a:solidFill>
              </a:rPr>
              <a:t>WiMAX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  <a:p>
            <a:pPr marL="344488" indent="-173038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video </a:t>
            </a:r>
            <a:r>
              <a:rPr lang="en-US" sz="1200" dirty="0">
                <a:solidFill>
                  <a:srgbClr val="000000"/>
                </a:solidFill>
              </a:rPr>
              <a:t>conferencing </a:t>
            </a:r>
            <a:r>
              <a:rPr lang="en-US" sz="1200" dirty="0" smtClean="0">
                <a:solidFill>
                  <a:srgbClr val="000000"/>
                </a:solidFill>
              </a:rPr>
              <a:t>equipment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By partnering with a wide range of </a:t>
            </a:r>
            <a:r>
              <a:rPr lang="en-US" sz="1200" dirty="0" smtClean="0">
                <a:solidFill>
                  <a:srgbClr val="000000"/>
                </a:solidFill>
              </a:rPr>
              <a:t>Communications companies </a:t>
            </a:r>
            <a:r>
              <a:rPr lang="en-US" sz="1200" dirty="0">
                <a:solidFill>
                  <a:srgbClr val="000000"/>
                </a:solidFill>
              </a:rPr>
              <a:t>over many decades, Lumex has become a leading player in bringing new optoelectronic and display technology specifically designed for this market. </a:t>
            </a:r>
          </a:p>
        </p:txBody>
      </p:sp>
      <p:pic>
        <p:nvPicPr>
          <p:cNvPr id="15" name="Picture 14" descr="shutterstock_536350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838200" cy="838200"/>
          </a:xfrm>
          <a:prstGeom prst="rect">
            <a:avLst/>
          </a:prstGeom>
        </p:spPr>
      </p:pic>
      <p:pic>
        <p:nvPicPr>
          <p:cNvPr id="20" name="Picture 19" descr="shutterstock_629563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740" b="41667"/>
          <a:stretch/>
        </p:blipFill>
        <p:spPr>
          <a:xfrm>
            <a:off x="5099050" y="3962400"/>
            <a:ext cx="850900" cy="844550"/>
          </a:xfrm>
          <a:prstGeom prst="rect">
            <a:avLst/>
          </a:prstGeom>
        </p:spPr>
      </p:pic>
      <p:pic>
        <p:nvPicPr>
          <p:cNvPr id="21" name="Picture 20" descr="shutterstock_2891587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7684"/>
          <a:stretch/>
        </p:blipFill>
        <p:spPr>
          <a:xfrm>
            <a:off x="5099051" y="3048000"/>
            <a:ext cx="850900" cy="838200"/>
          </a:xfrm>
          <a:prstGeom prst="rect">
            <a:avLst/>
          </a:prstGeom>
        </p:spPr>
      </p:pic>
      <p:pic>
        <p:nvPicPr>
          <p:cNvPr id="22" name="Picture 21" descr="shutterstock_4722592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10029" r="27708" b="8127"/>
          <a:stretch/>
        </p:blipFill>
        <p:spPr>
          <a:xfrm>
            <a:off x="4191000" y="3962400"/>
            <a:ext cx="838200" cy="84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the Communications Market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2012,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Ultraviolet 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1295400" y="2667000"/>
            <a:ext cx="5029200" cy="12192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 smtClean="0"/>
              <a:t>Light Pipes (LPF series)</a:t>
            </a:r>
          </a:p>
          <a:p>
            <a:pPr marL="177800" indent="-177800">
              <a:lnSpc>
                <a:spcPct val="110000"/>
              </a:lnSpc>
            </a:pPr>
            <a:r>
              <a:rPr lang="en-US" sz="1800" dirty="0" smtClean="0"/>
              <a:t>Ray Trace Software with Precise 3D CAD/CAM Models</a:t>
            </a:r>
          </a:p>
          <a:p>
            <a:pPr marL="177800" indent="-177800">
              <a:lnSpc>
                <a:spcPct val="110000"/>
              </a:lnSpc>
            </a:pPr>
            <a:r>
              <a:rPr lang="en-US" sz="1800" dirty="0" smtClean="0"/>
              <a:t>Right angle and vertical standard packaging solutions</a:t>
            </a:r>
          </a:p>
          <a:p>
            <a:pPr marL="177800" indent="-177800">
              <a:lnSpc>
                <a:spcPct val="110000"/>
              </a:lnSpc>
            </a:pPr>
            <a:r>
              <a:rPr lang="en-US" sz="1800" dirty="0" smtClean="0"/>
              <a:t>Accommodates all colors</a:t>
            </a:r>
          </a:p>
          <a:p>
            <a:pPr marL="177800" indent="-177800">
              <a:lnSpc>
                <a:spcPct val="110000"/>
              </a:lnSpc>
            </a:pPr>
            <a:r>
              <a:rPr lang="en-US" sz="1800" dirty="0" smtClean="0"/>
              <a:t>Custom solutions accommodating varying height &amp; widths available with minimal tooling </a:t>
            </a:r>
          </a:p>
          <a:p>
            <a:pPr>
              <a:lnSpc>
                <a:spcPct val="110000"/>
              </a:lnSpc>
              <a:buNone/>
            </a:pPr>
            <a:r>
              <a:rPr lang="en-US" sz="1100" dirty="0" smtClean="0"/>
              <a:t>       </a:t>
            </a:r>
          </a:p>
          <a:p>
            <a:pPr>
              <a:lnSpc>
                <a:spcPct val="110000"/>
              </a:lnSpc>
              <a:buNone/>
            </a:pPr>
            <a:endParaRPr lang="en-US" sz="1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Content Placeholder 11"/>
          <p:cNvSpPr txBox="1">
            <a:spLocks/>
          </p:cNvSpPr>
          <p:nvPr/>
        </p:nvSpPr>
        <p:spPr>
          <a:xfrm>
            <a:off x="1295400" y="1607485"/>
            <a:ext cx="5029200" cy="105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0404 Surface-Mount RGB LEDs</a:t>
            </a:r>
          </a:p>
          <a:p>
            <a:pPr marL="177800" indent="-177800"/>
            <a:r>
              <a:rPr lang="en-US" sz="1100" dirty="0" smtClean="0"/>
              <a:t>Full color surface-mount RGB LED</a:t>
            </a:r>
          </a:p>
          <a:p>
            <a:pPr marL="177800" indent="-177800"/>
            <a:r>
              <a:rPr lang="en-US" sz="1100" dirty="0" smtClean="0"/>
              <a:t>0404 Packaging – 1.0mm x 1.00mm x 0.25mm</a:t>
            </a:r>
          </a:p>
          <a:p>
            <a:pPr marL="177800" indent="-177800"/>
            <a:r>
              <a:rPr lang="en-US" sz="1100" dirty="0" smtClean="0"/>
              <a:t>Low current operation (30/40/20 mcd respectively for RGB @ 2mA)</a:t>
            </a:r>
          </a:p>
          <a:p>
            <a:pPr marL="177800" indent="-177800"/>
            <a:r>
              <a:rPr lang="en-US" sz="1100" dirty="0" smtClean="0"/>
              <a:t>Operating temperature range from -40˚C to +85˚C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27" name="Picture 26" descr="Penn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37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1"/>
          <p:cNvSpPr txBox="1">
            <a:spLocks/>
          </p:cNvSpPr>
          <p:nvPr/>
        </p:nvSpPr>
        <p:spPr>
          <a:xfrm>
            <a:off x="1295400" y="3836975"/>
            <a:ext cx="5029200" cy="111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PLCC-6, 5050 Package</a:t>
            </a:r>
          </a:p>
          <a:p>
            <a:pPr marL="177800" indent="-177800"/>
            <a:r>
              <a:rPr lang="en-US" sz="1000" dirty="0"/>
              <a:t>State-of-the-art high brightness chip technology</a:t>
            </a:r>
          </a:p>
          <a:p>
            <a:pPr marL="177800" indent="-177800"/>
            <a:r>
              <a:rPr lang="en-US" sz="1000" dirty="0"/>
              <a:t>3 Dice per LED package</a:t>
            </a:r>
          </a:p>
          <a:p>
            <a:pPr marL="177800" indent="-177800"/>
            <a:r>
              <a:rPr lang="en-US" sz="1000" dirty="0"/>
              <a:t>Lead frame / lens casting reliability</a:t>
            </a:r>
          </a:p>
        </p:txBody>
      </p:sp>
      <p:pic>
        <p:nvPicPr>
          <p:cNvPr id="16" name="Picture 15" descr="LightPip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228600" y="2743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ontent Placeholder 11"/>
          <p:cNvSpPr txBox="1">
            <a:spLocks/>
          </p:cNvSpPr>
          <p:nvPr/>
        </p:nvSpPr>
        <p:spPr>
          <a:xfrm>
            <a:off x="1295400" y="4903775"/>
            <a:ext cx="5029200" cy="111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0805 Package, Bi-Color SMD LEDs</a:t>
            </a:r>
          </a:p>
          <a:p>
            <a:pPr marL="177800" indent="-177800"/>
            <a:r>
              <a:rPr lang="en-US" sz="1100" dirty="0"/>
              <a:t>State-of-the-art high brightness chip </a:t>
            </a:r>
            <a:r>
              <a:rPr lang="en-US" sz="1100" dirty="0" smtClean="0"/>
              <a:t>technology</a:t>
            </a:r>
          </a:p>
          <a:p>
            <a:pPr marL="177800" indent="-177800"/>
            <a:r>
              <a:rPr lang="en-US" sz="1100" dirty="0" smtClean="0"/>
              <a:t>Custom solutions available</a:t>
            </a:r>
          </a:p>
          <a:p>
            <a:pPr marL="177800" indent="-177800"/>
            <a:r>
              <a:rPr lang="en-US" sz="1100" dirty="0" smtClean="0"/>
              <a:t>Easy-to-solder, Gold finish</a:t>
            </a:r>
          </a:p>
          <a:p>
            <a:pPr marL="177800" indent="-177800"/>
            <a:r>
              <a:rPr lang="en-US" sz="1100" dirty="0" smtClean="0"/>
              <a:t>Lens casting reliability</a:t>
            </a:r>
          </a:p>
          <a:p>
            <a:pPr marL="177800" indent="-177800"/>
            <a:r>
              <a:rPr lang="en-US" sz="1100" dirty="0" smtClean="0"/>
              <a:t>Choice of </a:t>
            </a:r>
            <a:r>
              <a:rPr lang="en-US" sz="1100" smtClean="0"/>
              <a:t>LED colors</a:t>
            </a:r>
            <a:endParaRPr lang="en-US" sz="1100" dirty="0"/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2" name="Picture 1" descr="Picture 3832(1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31771" r="35486" b="25417"/>
          <a:stretch/>
        </p:blipFill>
        <p:spPr>
          <a:xfrm>
            <a:off x="228600" y="4876799"/>
            <a:ext cx="914400" cy="88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Screen shot 2013-12-20 at 2.51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914400" cy="8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smtClean="0"/>
              <a:t>Lumexs </a:t>
            </a:r>
            <a:r>
              <a:rPr lang="en-US" sz="1200" dirty="0" smtClean="0"/>
              <a:t>offer 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</TotalTime>
  <Words>365</Words>
  <Application>Microsoft Office PowerPoint</Application>
  <PresentationFormat>On-screen Show (4:3)</PresentationFormat>
  <Paragraphs>78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StockLayouts Internet Marketing TC012</vt:lpstr>
      <vt:lpstr>designing for the Communications market</vt:lpstr>
      <vt:lpstr>Product Components Ideal for Communications Applications</vt:lpstr>
      <vt:lpstr>Product Components Ideal for the Communications Market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242</cp:revision>
  <dcterms:created xsi:type="dcterms:W3CDTF">2010-07-09T22:21:36Z</dcterms:created>
  <dcterms:modified xsi:type="dcterms:W3CDTF">2016-03-30T15:25:22Z</dcterms:modified>
</cp:coreProperties>
</file>